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1"/>
  </p:notesMasterIdLst>
  <p:sldIdLst>
    <p:sldId id="325" r:id="rId2"/>
    <p:sldId id="326" r:id="rId3"/>
    <p:sldId id="327" r:id="rId4"/>
    <p:sldId id="257" r:id="rId5"/>
    <p:sldId id="289" r:id="rId6"/>
    <p:sldId id="308" r:id="rId7"/>
    <p:sldId id="309" r:id="rId8"/>
    <p:sldId id="312" r:id="rId9"/>
    <p:sldId id="366" r:id="rId10"/>
    <p:sldId id="260" r:id="rId11"/>
    <p:sldId id="365" r:id="rId12"/>
    <p:sldId id="356" r:id="rId13"/>
    <p:sldId id="357" r:id="rId14"/>
    <p:sldId id="359" r:id="rId15"/>
    <p:sldId id="361" r:id="rId16"/>
    <p:sldId id="362" r:id="rId17"/>
    <p:sldId id="358" r:id="rId18"/>
    <p:sldId id="367" r:id="rId19"/>
    <p:sldId id="294" r:id="rId20"/>
    <p:sldId id="334" r:id="rId21"/>
    <p:sldId id="270" r:id="rId22"/>
    <p:sldId id="353" r:id="rId23"/>
    <p:sldId id="335" r:id="rId24"/>
    <p:sldId id="329" r:id="rId25"/>
    <p:sldId id="330" r:id="rId26"/>
    <p:sldId id="331" r:id="rId27"/>
    <p:sldId id="364" r:id="rId28"/>
    <p:sldId id="332" r:id="rId29"/>
    <p:sldId id="333" r:id="rId30"/>
    <p:sldId id="338" r:id="rId31"/>
    <p:sldId id="347" r:id="rId32"/>
    <p:sldId id="348" r:id="rId33"/>
    <p:sldId id="344" r:id="rId34"/>
    <p:sldId id="343" r:id="rId35"/>
    <p:sldId id="345" r:id="rId36"/>
    <p:sldId id="369" r:id="rId37"/>
    <p:sldId id="349" r:id="rId38"/>
    <p:sldId id="363" r:id="rId39"/>
    <p:sldId id="346" r:id="rId40"/>
    <p:sldId id="342" r:id="rId41"/>
    <p:sldId id="339" r:id="rId42"/>
    <p:sldId id="340" r:id="rId43"/>
    <p:sldId id="341" r:id="rId44"/>
    <p:sldId id="295" r:id="rId45"/>
    <p:sldId id="296" r:id="rId46"/>
    <p:sldId id="305" r:id="rId47"/>
    <p:sldId id="313" r:id="rId48"/>
    <p:sldId id="314" r:id="rId49"/>
    <p:sldId id="275" r:id="rId50"/>
    <p:sldId id="316" r:id="rId51"/>
    <p:sldId id="317" r:id="rId52"/>
    <p:sldId id="324" r:id="rId53"/>
    <p:sldId id="350" r:id="rId54"/>
    <p:sldId id="351" r:id="rId55"/>
    <p:sldId id="315" r:id="rId56"/>
    <p:sldId id="299" r:id="rId57"/>
    <p:sldId id="360" r:id="rId58"/>
    <p:sldId id="273" r:id="rId59"/>
    <p:sldId id="279" r:id="rId60"/>
    <p:sldId id="288" r:id="rId61"/>
    <p:sldId id="284" r:id="rId62"/>
    <p:sldId id="355" r:id="rId63"/>
    <p:sldId id="287" r:id="rId64"/>
    <p:sldId id="320" r:id="rId65"/>
    <p:sldId id="290" r:id="rId66"/>
    <p:sldId id="328" r:id="rId67"/>
    <p:sldId id="262" r:id="rId68"/>
    <p:sldId id="281" r:id="rId69"/>
    <p:sldId id="321" r:id="rId70"/>
    <p:sldId id="282" r:id="rId71"/>
    <p:sldId id="323" r:id="rId72"/>
    <p:sldId id="368" r:id="rId73"/>
    <p:sldId id="352" r:id="rId74"/>
    <p:sldId id="354" r:id="rId75"/>
    <p:sldId id="301" r:id="rId76"/>
    <p:sldId id="311" r:id="rId77"/>
    <p:sldId id="263" r:id="rId78"/>
    <p:sldId id="337" r:id="rId79"/>
    <p:sldId id="336"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77"/>
      </p:cViewPr>
      <p:guideLst/>
    </p:cSldViewPr>
  </p:slideViewPr>
  <p:notesTextViewPr>
    <p:cViewPr>
      <p:scale>
        <a:sx n="1" d="1"/>
        <a:sy n="1" d="1"/>
      </p:scale>
      <p:origin x="0" y="0"/>
    </p:cViewPr>
  </p:notesTextViewPr>
  <p:sorterViewPr>
    <p:cViewPr varScale="1">
      <p:scale>
        <a:sx n="100" d="100"/>
        <a:sy n="100" d="100"/>
      </p:scale>
      <p:origin x="0" y="-219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2018-03-14</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43</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49</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79</a:t>
            </a:fld>
            <a:endParaRPr lang="zh-CN" altLang="en-US"/>
          </a:p>
        </p:txBody>
      </p:sp>
    </p:spTree>
    <p:extLst>
      <p:ext uri="{BB962C8B-B14F-4D97-AF65-F5344CB8AC3E}">
        <p14:creationId xmlns:p14="http://schemas.microsoft.com/office/powerpoint/2010/main" val="3596029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iscord.gg/gqCYeup%20/"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Colors" Target="../diagrams/colors2.xml"/><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diagramQuickStyle" Target="../diagrams/quickStyle2.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diagramLayout" Target="../diagrams/layout2.xml"/><Relationship Id="rId5" Type="http://schemas.openxmlformats.org/officeDocument/2006/relationships/image" Target="../media/image23.svg"/><Relationship Id="rId10" Type="http://schemas.openxmlformats.org/officeDocument/2006/relationships/diagramData" Target="../diagrams/data2.xml"/><Relationship Id="rId4" Type="http://schemas.openxmlformats.org/officeDocument/2006/relationships/image" Target="../media/image22.png"/><Relationship Id="rId9" Type="http://schemas.openxmlformats.org/officeDocument/2006/relationships/image" Target="../media/image27.svg"/><Relationship Id="rId14" Type="http://schemas.microsoft.com/office/2007/relationships/diagramDrawing" Target="../diagrams/drawing2.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7.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6.png"/><Relationship Id="rId5" Type="http://schemas.openxmlformats.org/officeDocument/2006/relationships/diagramQuickStyle" Target="../diagrams/quickStyle5.xml"/><Relationship Id="rId10" Type="http://schemas.openxmlformats.org/officeDocument/2006/relationships/image" Target="../media/image35.svg"/><Relationship Id="rId4" Type="http://schemas.openxmlformats.org/officeDocument/2006/relationships/diagramLayout" Target="../diagrams/layout5.xml"/><Relationship Id="rId9" Type="http://schemas.openxmlformats.org/officeDocument/2006/relationships/image" Target="../media/image34.png"/><Relationship Id="rId14" Type="http://schemas.openxmlformats.org/officeDocument/2006/relationships/image" Target="../media/image39.svg"/></Relationships>
</file>

<file path=ppt/slides/_rels/slide44.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69.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68.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67.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70.jpeg"/><Relationship Id="rId10" Type="http://schemas.openxmlformats.org/officeDocument/2006/relationships/image" Target="../media/image66.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73.png"/><Relationship Id="rId4" Type="http://schemas.openxmlformats.org/officeDocument/2006/relationships/hyperlink" Target="https://www.youtube.com/watch?time_continue=3&amp;v=th7jZlmoZBc" TargetMode="External"/><Relationship Id="rId9"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9.jp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14,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pic>
        <p:nvPicPr>
          <p:cNvPr id="6" name="officeArt object">
            <a:extLst>
              <a:ext uri="{FF2B5EF4-FFF2-40B4-BE49-F238E27FC236}">
                <a16:creationId xmlns:a16="http://schemas.microsoft.com/office/drawing/2014/main" id="{E80B4B12-7EE8-4387-94A4-FCC902B36566}"/>
              </a:ext>
            </a:extLst>
          </p:cNvPr>
          <p:cNvPicPr>
            <a:picLocks noChangeAspect="1"/>
          </p:cNvPicPr>
          <p:nvPr/>
        </p:nvPicPr>
        <p:blipFill>
          <a:blip r:embed="rId4">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1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1111-00B8-4DF6-98E7-595FF5C7012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CD1516B1-3EDE-4B54-89D4-3D05828B42A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D20F5F8-F1C7-429B-8F54-85D7682B010D}"/>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a:extLst>
              <a:ext uri="{FF2B5EF4-FFF2-40B4-BE49-F238E27FC236}">
                <a16:creationId xmlns:a16="http://schemas.microsoft.com/office/drawing/2014/main" id="{D9B365AB-F401-4FB4-9CCF-494ECD22279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77941F9-A930-461F-93FC-055B40CF5F3A}"/>
              </a:ext>
            </a:extLst>
          </p:cNvPr>
          <p:cNvSpPr/>
          <p:nvPr/>
        </p:nvSpPr>
        <p:spPr>
          <a:xfrm>
            <a:off x="65315" y="6041362"/>
            <a:ext cx="12126686" cy="461665"/>
          </a:xfrm>
          <a:prstGeom prst="rect">
            <a:avLst/>
          </a:prstGeom>
        </p:spPr>
        <p:txBody>
          <a:bodyPr wrap="square">
            <a:spAutoFit/>
          </a:bodyPr>
          <a:lstStyle/>
          <a:p>
            <a:pPr algn="ctr"/>
            <a:r>
              <a:rPr lang="en-US" sz="2400" b="1" dirty="0"/>
              <a:t>2013 - </a:t>
            </a:r>
            <a:r>
              <a:rPr lang="en-US" sz="2400" b="1" dirty="0" err="1"/>
              <a:t>BitAngelsCloud</a:t>
            </a:r>
            <a:endParaRPr lang="en-CA" sz="2400" b="1" dirty="0"/>
          </a:p>
        </p:txBody>
      </p:sp>
    </p:spTree>
    <p:extLst>
      <p:ext uri="{BB962C8B-B14F-4D97-AF65-F5344CB8AC3E}">
        <p14:creationId xmlns:p14="http://schemas.microsoft.com/office/powerpoint/2010/main" val="87302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313690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B939B-0A5A-4570-B948-02007DF3F5AA}"/>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D94971C0-2B90-49A3-89C9-4A840C5C67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82429C40-489C-4694-A7CB-E76549F5C40A}"/>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a:extLst>
              <a:ext uri="{FF2B5EF4-FFF2-40B4-BE49-F238E27FC236}">
                <a16:creationId xmlns:a16="http://schemas.microsoft.com/office/drawing/2014/main" id="{E9ED1AED-23F9-439A-9987-1705F92CE8E2}"/>
              </a:ext>
            </a:extLst>
          </p:cNvPr>
          <p:cNvPicPr>
            <a:picLocks noChangeAspect="1"/>
          </p:cNvPicPr>
          <p:nvPr/>
        </p:nvPicPr>
        <p:blipFill>
          <a:blip r:embed="rId2"/>
          <a:stretch>
            <a:fillRect/>
          </a:stretch>
        </p:blipFill>
        <p:spPr>
          <a:xfrm>
            <a:off x="591044" y="0"/>
            <a:ext cx="11009912" cy="6858000"/>
          </a:xfrm>
          <a:prstGeom prst="rect">
            <a:avLst/>
          </a:prstGeom>
        </p:spPr>
      </p:pic>
      <p:sp>
        <p:nvSpPr>
          <p:cNvPr id="6" name="Rectangle 5">
            <a:extLst>
              <a:ext uri="{FF2B5EF4-FFF2-40B4-BE49-F238E27FC236}">
                <a16:creationId xmlns:a16="http://schemas.microsoft.com/office/drawing/2014/main" id="{8287718F-81A4-40C7-9F5E-CF477FA38452}"/>
              </a:ext>
            </a:extLst>
          </p:cNvPr>
          <p:cNvSpPr/>
          <p:nvPr/>
        </p:nvSpPr>
        <p:spPr>
          <a:xfrm>
            <a:off x="591044" y="4992624"/>
            <a:ext cx="11009912" cy="7040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D7D7B02-389D-45B5-8CBE-DAEE138C9539}"/>
              </a:ext>
            </a:extLst>
          </p:cNvPr>
          <p:cNvSpPr/>
          <p:nvPr/>
        </p:nvSpPr>
        <p:spPr>
          <a:xfrm>
            <a:off x="7088638" y="82181"/>
            <a:ext cx="2565126" cy="369332"/>
          </a:xfrm>
          <a:prstGeom prst="rect">
            <a:avLst/>
          </a:prstGeom>
        </p:spPr>
        <p:txBody>
          <a:bodyPr wrap="none">
            <a:spAutoFit/>
          </a:bodyPr>
          <a:lstStyle/>
          <a:p>
            <a:r>
              <a:rPr lang="en-US" dirty="0">
                <a:solidFill>
                  <a:srgbClr val="90C226"/>
                </a:solidFill>
              </a:rPr>
              <a:t>March 14, 2018 2:05PM</a:t>
            </a:r>
            <a:endParaRPr lang="en-CA" dirty="0">
              <a:solidFill>
                <a:srgbClr val="90C226"/>
              </a:solidFill>
            </a:endParaRPr>
          </a:p>
        </p:txBody>
      </p:sp>
    </p:spTree>
    <p:extLst>
      <p:ext uri="{BB962C8B-B14F-4D97-AF65-F5344CB8AC3E}">
        <p14:creationId xmlns:p14="http://schemas.microsoft.com/office/powerpoint/2010/main" val="8616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6467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BDB2F161-727F-4AF8-BA5E-5379BADF2129}"/>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54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786055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56BA16E-F253-4E34-A202-4FDFBD6D9A08}"/>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What is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03391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fontScale="92500" lnSpcReduction="10000"/>
          </a:bodyPr>
          <a:lstStyle/>
          <a:p>
            <a:r>
              <a:rPr lang="en-US" altLang="zh-CN" dirty="0"/>
              <a:t>In the 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Should hold and retain NEO to maximize your voting power</a:t>
            </a:r>
          </a:p>
          <a:p>
            <a:pPr lvl="1"/>
            <a:r>
              <a:rPr lang="en-US" altLang="zh-CN" dirty="0"/>
              <a:t>Receive distributions of GAS</a:t>
            </a:r>
          </a:p>
          <a:p>
            <a:r>
              <a:rPr lang="en-US" altLang="zh-CN" dirty="0"/>
              <a:t>NeoGas (GAS)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NeoGas is sometimes referred to as a “Utility Token”</a:t>
            </a:r>
          </a:p>
          <a:p>
            <a:pPr lvl="1"/>
            <a:r>
              <a:rPr lang="en-US" altLang="zh-CN" dirty="0"/>
              <a:t>System Fees are recycled and re-distributed in ratio/proportion to the number of NEO you hold</a:t>
            </a:r>
          </a:p>
          <a:p>
            <a:pPr lvl="1"/>
            <a:r>
              <a:rPr lang="en-US" altLang="zh-CN" dirty="0"/>
              <a:t>Transaction Fees are distributed among the consensus nodes. Strong incentive to keep fees close to zero</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grpSp>
        <p:nvGrpSpPr>
          <p:cNvPr id="5" name="Group 4">
            <a:extLst>
              <a:ext uri="{FF2B5EF4-FFF2-40B4-BE49-F238E27FC236}">
                <a16:creationId xmlns:a16="http://schemas.microsoft.com/office/drawing/2014/main" id="{B92DB000-CC26-4FEE-BD2E-33835CAC3CAB}"/>
              </a:ext>
            </a:extLst>
          </p:cNvPr>
          <p:cNvGrpSpPr/>
          <p:nvPr/>
        </p:nvGrpSpPr>
        <p:grpSpPr>
          <a:xfrm>
            <a:off x="4122981" y="1569626"/>
            <a:ext cx="4754935" cy="3603994"/>
            <a:chOff x="4122981" y="1569626"/>
            <a:chExt cx="4754935" cy="3603994"/>
          </a:xfrm>
        </p:grpSpPr>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234C85-8215-4E4A-966C-7D3826DCBC36}"/>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16E3D37C-A663-48E8-8FC1-97D21D454C2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7005606-4875-41E8-85DD-05A46704EDF1}"/>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5" name="Picture 4">
            <a:extLst>
              <a:ext uri="{FF2B5EF4-FFF2-40B4-BE49-F238E27FC236}">
                <a16:creationId xmlns:a16="http://schemas.microsoft.com/office/drawing/2014/main" id="{8B76CA42-760B-4BD1-A1AE-84FDBA1D11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7118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NOE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909EA-8CAA-4957-B8A8-37700D6AFE0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BC1E232-ACA9-4860-B3FF-4FC1EDD4CFB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384B8FFE-4762-404A-A148-7A87E6A6A98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5" name="Picture 4">
            <a:extLst>
              <a:ext uri="{FF2B5EF4-FFF2-40B4-BE49-F238E27FC236}">
                <a16:creationId xmlns:a16="http://schemas.microsoft.com/office/drawing/2014/main" id="{2051D09A-EE81-457A-90C7-7D16110114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7351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35</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68D8637-8082-4D0B-80C9-D8252D3D837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Tree>
    <p:extLst>
      <p:ext uri="{BB962C8B-B14F-4D97-AF65-F5344CB8AC3E}">
        <p14:creationId xmlns:p14="http://schemas.microsoft.com/office/powerpoint/2010/main" val="2008009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4C79C3-3B2B-4DA1-B4D0-9565922179C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8FF75ACE-4D31-41D5-A0E2-66BF9D095DF2}"/>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7AF8FAE-ED9D-410D-A287-6E975564F453}"/>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6">
            <a:extLst>
              <a:ext uri="{FF2B5EF4-FFF2-40B4-BE49-F238E27FC236}">
                <a16:creationId xmlns:a16="http://schemas.microsoft.com/office/drawing/2014/main" id="{08B56895-559B-4B76-AF83-62A0AB15E2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414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22749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9774257" cy="1826581"/>
          </a:xfrm>
        </p:spPr>
        <p:txBody>
          <a:bodyPr/>
          <a:lstStyle/>
          <a:p>
            <a:r>
              <a:rPr lang="en-CA" dirty="0"/>
              <a:t>NEO Distributed App (dApp)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fontScale="92500" lnSpcReduction="10000"/>
          </a:bodyPr>
          <a:lstStyle/>
          <a:p>
            <a:r>
              <a:rPr lang="en-CA" dirty="0"/>
              <a:t>Past:	Decades of experience on the Microsoft platform, 50% Polish, father,</a:t>
            </a:r>
            <a:br>
              <a:rPr lang="en-CA" dirty="0"/>
            </a:br>
            <a:r>
              <a:rPr lang="en-CA" dirty="0"/>
              <a:t>        	Alberta cattle rancher, scuba diver, and an outdoorsperson</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90963" y="1491010"/>
            <a:ext cx="2744814" cy="2744814"/>
          </a:xfrm>
          <a:prstGeom prst="rect">
            <a:avLst/>
          </a:prstGeom>
        </p:spPr>
      </p:pic>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AFE2F62-A91E-4379-AB30-D3F919417A4A}"/>
              </a:ext>
            </a:extLst>
          </p:cNvPr>
          <p:cNvSpPr/>
          <p:nvPr/>
        </p:nvSpPr>
        <p:spPr>
          <a:xfrm>
            <a:off x="2706624" y="1783080"/>
            <a:ext cx="6931152" cy="124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Entity-based Distributed Applications (e-dApps)</a:t>
            </a:r>
          </a:p>
          <a:p>
            <a:pPr algn="ctr"/>
            <a:r>
              <a:rPr lang="en-CA" sz="2400" dirty="0"/>
              <a:t>enabled by NEO Persistable Classes Platform</a:t>
            </a:r>
          </a:p>
        </p:txBody>
      </p:sp>
    </p:spTree>
    <p:extLst>
      <p:ext uri="{BB962C8B-B14F-4D97-AF65-F5344CB8AC3E}">
        <p14:creationId xmlns:p14="http://schemas.microsoft.com/office/powerpoint/2010/main" val="35555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59</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4D146EAC-87FC-44E8-9412-91F3A9931035}"/>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7769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6"/>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26F78CF-26FC-4840-9F73-2157DAC46FB2}"/>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72</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Tree>
    <p:extLst>
      <p:ext uri="{BB962C8B-B14F-4D97-AF65-F5344CB8AC3E}">
        <p14:creationId xmlns:p14="http://schemas.microsoft.com/office/powerpoint/2010/main" val="2434939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73</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353818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8F5FDE7-CD6F-45D8-9E9D-B300155B4B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74</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0235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77</a:t>
            </a:fld>
            <a:endParaRPr lang="en-US" dirty="0"/>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3">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4"/>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943384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What is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91649427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1617</TotalTime>
  <Words>3834</Words>
  <Application>Microsoft Office PowerPoint</Application>
  <PresentationFormat>Widescreen</PresentationFormat>
  <Paragraphs>733</Paragraphs>
  <Slides>79</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Agenda</vt:lpstr>
      <vt:lpstr>Who is Michael Herman?</vt:lpstr>
      <vt:lpstr>Introductions</vt:lpstr>
      <vt:lpstr>What is NEO Blockchain Toronto?</vt:lpstr>
      <vt:lpstr>Our Values as Neoxplorers</vt:lpstr>
      <vt:lpstr>What is NEO?</vt:lpstr>
      <vt:lpstr>What is NEO?</vt:lpstr>
      <vt:lpstr>PowerPoint Presentation</vt:lpstr>
      <vt:lpstr>PowerPoint Presentation</vt:lpstr>
      <vt:lpstr>PowerPoint Presentation</vt:lpstr>
      <vt:lpstr>PowerPoint Presentation</vt:lpstr>
      <vt:lpstr>PowerPoint Presentation</vt:lpstr>
      <vt:lpstr>PowerPoint Presentation</vt:lpstr>
      <vt:lpstr>Next Killer Blockchain Platform? </vt:lpstr>
      <vt:lpstr>What is NEO?</vt:lpstr>
      <vt:lpstr>Dual Cryptocurrency Model: NEO and NeoGas</vt:lpstr>
      <vt:lpstr>NEO Whitepaper</vt:lpstr>
      <vt:lpstr>What is the NEO Smart Economy?</vt:lpstr>
      <vt:lpstr>PowerPoint Presentation</vt:lpstr>
      <vt:lpstr>NEO Decentralized Applications (Use Cases)</vt:lpstr>
      <vt:lpstr>NEO Management Model: Economic Model</vt:lpstr>
      <vt:lpstr>NEO Management Model: Economic Model</vt:lpstr>
      <vt:lpstr>NEO Management Model: Distribution Mechanism</vt:lpstr>
      <vt:lpstr>PowerPoint Presentation</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How decentralized are the BTC and ETH networks?</vt:lpstr>
      <vt:lpstr>“I want to be become a NEO Consensus Node”</vt:lpstr>
      <vt:lpstr>PowerPoint Presentation</vt:lpstr>
      <vt:lpstr>The Problems with PoW* and PoS*</vt:lpstr>
      <vt:lpstr>NEO Technology/Implementation: NeoContract</vt:lpstr>
      <vt:lpstr>NEO Technology/Implementation: NeoContract</vt:lpstr>
      <vt:lpstr>NEO Technology/Implementation: NeoContract</vt:lpstr>
      <vt:lpstr>NEO Technology/Implementation: NeoX Protocol Cross-chain Interoperability</vt:lpstr>
      <vt:lpstr>Aside: Why do things have value? Why do they appreciate? Michael’s Theorem</vt:lpstr>
      <vt:lpstr>What happens when things become easier to acquire? Michael’s Theorem</vt:lpstr>
      <vt:lpstr>How Transaction Fees are Discouraged in the NEO Smart Economy</vt:lpstr>
      <vt:lpstr>NEO Distributed App (dApp)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PowerPoint Presentation</vt:lpstr>
      <vt:lpstr>NEO was created for Large Scale dApps* </vt:lpstr>
      <vt:lpstr>NEO Events</vt:lpstr>
      <vt:lpstr>NEO Events (con’t)</vt:lpstr>
      <vt:lpstr>NEO dApp Competitions ~USD$500K in prizes</vt:lpstr>
      <vt:lpstr>PowerPoint Presentation</vt:lpstr>
      <vt:lpstr>NEO News: Switchers</vt:lpstr>
      <vt:lpstr>What is NEO?  Summary</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PowerPoint Presentation</vt:lpstr>
      <vt:lpstr>PowerPoint Presentation</vt:lpstr>
      <vt:lpstr>PowerPoint Presentation</vt:lpstr>
      <vt:lpstr>I leave you with a challenge… Become part of the NEO Smart Economy</vt:lpstr>
      <vt:lpstr>Our Values as Neoxplorers</vt:lpstr>
      <vt:lpstr>Questions?</vt:lpstr>
      <vt:lpstr>Backup Slides</vt:lpstr>
      <vt:lpstr>NEO System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162</cp:revision>
  <dcterms:created xsi:type="dcterms:W3CDTF">2018-02-17T01:35:14Z</dcterms:created>
  <dcterms:modified xsi:type="dcterms:W3CDTF">2018-03-14T22:02:19Z</dcterms:modified>
</cp:coreProperties>
</file>